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5" r:id="rId6"/>
    <p:sldId id="266" r:id="rId7"/>
    <p:sldId id="267" r:id="rId8"/>
    <p:sldId id="261" r:id="rId9"/>
    <p:sldId id="262" r:id="rId10"/>
    <p:sldId id="263" r:id="rId11"/>
    <p:sldId id="268" r:id="rId12"/>
    <p:sldId id="264" r:id="rId13"/>
    <p:sldId id="269" r:id="rId14"/>
    <p:sldId id="259" r:id="rId15"/>
  </p:sldIdLst>
  <p:sldSz cx="9144000" cy="5143500" type="screen16x9"/>
  <p:notesSz cx="6858000" cy="9144000"/>
  <p:embeddedFontLst>
    <p:embeddedFont>
      <p:font typeface="Roboto" panose="020B0604020202020204" charset="0"/>
      <p:regular r:id="rId17"/>
      <p:bold r:id="rId18"/>
      <p:italic r:id="rId19"/>
      <p:boldItalic r:id="rId20"/>
    </p:embeddedFont>
    <p:embeddedFont>
      <p:font typeface="Palatino Linotype" panose="02040502050505030304" pitchFamily="18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285c72a71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0285c72a71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3048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285c72a71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0285c72a71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9249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285c72a71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0285c72a71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4440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285c72a71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0285c72a71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4796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0285c72a71_0_6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0285c72a71_0_6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285c72a71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0285c72a71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285c72a71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0285c72a71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285c72a71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0285c72a71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6284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285c72a71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0285c72a71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0132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285c72a71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0285c72a71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102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285c72a71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0285c72a71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849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285c72a71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0285c72a71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1555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285c72a71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0285c72a71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8462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664572" y="2532571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Palatino Linotype" panose="02040502050505030304" pitchFamily="18" charset="0"/>
              </a:rPr>
              <a:t>Optimalisasi Pemanfaatan Aplikasi </a:t>
            </a:r>
            <a:r>
              <a:rPr lang="en" b="1" dirty="0" smtClean="0">
                <a:latin typeface="Palatino Linotype" panose="02040502050505030304" pitchFamily="18" charset="0"/>
              </a:rPr>
              <a:t>Web </a:t>
            </a:r>
            <a:r>
              <a:rPr lang="en" b="1" dirty="0">
                <a:latin typeface="Palatino Linotype" panose="02040502050505030304" pitchFamily="18" charset="0"/>
              </a:rPr>
              <a:t>UMPalembang</a:t>
            </a:r>
            <a:endParaRPr b="1" dirty="0">
              <a:latin typeface="Palatino Linotype" panose="02040502050505030304" pitchFamily="18" charset="0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460938" y="458706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Sayfudin, </a:t>
            </a:r>
            <a:r>
              <a:rPr lang="en" dirty="0" smtClean="0"/>
              <a:t>M.Kom., CSCU.</a:t>
            </a:r>
            <a:endParaRPr dirty="0"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77225"/>
            <a:ext cx="1814149" cy="966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1427" y="219808"/>
            <a:ext cx="1060450" cy="106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4"/>
          <p:cNvGrpSpPr/>
          <p:nvPr/>
        </p:nvGrpSpPr>
        <p:grpSpPr>
          <a:xfrm rot="2710772">
            <a:off x="-139639" y="-119584"/>
            <a:ext cx="3470768" cy="1688067"/>
            <a:chOff x="1047099" y="1958086"/>
            <a:chExt cx="3470768" cy="1688067"/>
          </a:xfrm>
        </p:grpSpPr>
        <p:sp>
          <p:nvSpPr>
            <p:cNvPr id="96" name="Google Shape;96;p14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4"/>
            <p:cNvSpPr/>
            <p:nvPr/>
          </p:nvSpPr>
          <p:spPr>
            <a:xfrm rot="18889228"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0944A1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1200" b="1" dirty="0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" name="Google Shape;98;p14"/>
            <p:cNvSpPr txBox="1"/>
            <p:nvPr/>
          </p:nvSpPr>
          <p:spPr>
            <a:xfrm rot="18900000">
              <a:off x="1384064" y="1958086"/>
              <a:ext cx="313380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SIMSDM</a:t>
              </a:r>
              <a:endParaRPr sz="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" name="Google Shape;99;p14"/>
            <p:cNvSpPr txBox="1"/>
            <p:nvPr/>
          </p:nvSpPr>
          <p:spPr>
            <a:xfrm rot="18900000">
              <a:off x="2076955" y="3138733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1222" y="4234915"/>
            <a:ext cx="897517" cy="478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3567" y="4211653"/>
            <a:ext cx="524638" cy="524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329" y="1018309"/>
            <a:ext cx="6843187" cy="384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8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4"/>
          <p:cNvGrpSpPr/>
          <p:nvPr/>
        </p:nvGrpSpPr>
        <p:grpSpPr>
          <a:xfrm rot="2710772">
            <a:off x="-139639" y="-119584"/>
            <a:ext cx="3470768" cy="1688067"/>
            <a:chOff x="1047099" y="1958086"/>
            <a:chExt cx="3470768" cy="1688067"/>
          </a:xfrm>
        </p:grpSpPr>
        <p:sp>
          <p:nvSpPr>
            <p:cNvPr id="96" name="Google Shape;96;p14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4"/>
            <p:cNvSpPr/>
            <p:nvPr/>
          </p:nvSpPr>
          <p:spPr>
            <a:xfrm rot="18889228"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0944A1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1200" b="1" dirty="0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" name="Google Shape;98;p14"/>
            <p:cNvSpPr txBox="1"/>
            <p:nvPr/>
          </p:nvSpPr>
          <p:spPr>
            <a:xfrm rot="18900000">
              <a:off x="1384064" y="1958086"/>
              <a:ext cx="313380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PENMARU</a:t>
              </a:r>
              <a:endParaRPr sz="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" name="Google Shape;99;p14"/>
            <p:cNvSpPr txBox="1"/>
            <p:nvPr/>
          </p:nvSpPr>
          <p:spPr>
            <a:xfrm rot="18900000">
              <a:off x="2076955" y="3138733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1222" y="4234915"/>
            <a:ext cx="897517" cy="478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3567" y="4211653"/>
            <a:ext cx="524638" cy="524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27086" t="10359" r="23373" b="18794"/>
          <a:stretch/>
        </p:blipFill>
        <p:spPr>
          <a:xfrm>
            <a:off x="834583" y="739565"/>
            <a:ext cx="5399961" cy="43416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8"/>
          <a:stretch/>
        </p:blipFill>
        <p:spPr>
          <a:xfrm>
            <a:off x="353750" y="817062"/>
            <a:ext cx="6055645" cy="41421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50" y="679820"/>
            <a:ext cx="6039260" cy="45294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50" b="17081"/>
          <a:stretch/>
        </p:blipFill>
        <p:spPr>
          <a:xfrm>
            <a:off x="1263024" y="844115"/>
            <a:ext cx="3553534" cy="42057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/>
          <a:srcRect l="14404" t="13104" r="7733" b="14313"/>
          <a:stretch/>
        </p:blipFill>
        <p:spPr>
          <a:xfrm>
            <a:off x="209726" y="844115"/>
            <a:ext cx="7173841" cy="37598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50" y="755376"/>
            <a:ext cx="5433986" cy="40754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1" y="646927"/>
            <a:ext cx="5995430" cy="44965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80" y="-184290"/>
            <a:ext cx="23758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3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4"/>
          <p:cNvGrpSpPr/>
          <p:nvPr/>
        </p:nvGrpSpPr>
        <p:grpSpPr>
          <a:xfrm rot="2710772">
            <a:off x="-139639" y="-119584"/>
            <a:ext cx="3470768" cy="1688067"/>
            <a:chOff x="1047099" y="1958086"/>
            <a:chExt cx="3470768" cy="1688067"/>
          </a:xfrm>
        </p:grpSpPr>
        <p:sp>
          <p:nvSpPr>
            <p:cNvPr id="96" name="Google Shape;96;p14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4"/>
            <p:cNvSpPr/>
            <p:nvPr/>
          </p:nvSpPr>
          <p:spPr>
            <a:xfrm rot="18889228"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0944A1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sz="1200" b="1" dirty="0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" name="Google Shape;98;p14"/>
            <p:cNvSpPr txBox="1"/>
            <p:nvPr/>
          </p:nvSpPr>
          <p:spPr>
            <a:xfrm rot="18900000">
              <a:off x="1384064" y="1958086"/>
              <a:ext cx="313380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DIGILIB</a:t>
              </a:r>
              <a:endParaRPr sz="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" name="Google Shape;99;p14"/>
            <p:cNvSpPr txBox="1"/>
            <p:nvPr/>
          </p:nvSpPr>
          <p:spPr>
            <a:xfrm rot="18900000">
              <a:off x="2076955" y="3138733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41" y="976745"/>
            <a:ext cx="6850487" cy="3851518"/>
          </a:xfrm>
          <a:prstGeom prst="rect">
            <a:avLst/>
          </a:prstGeom>
        </p:spPr>
      </p:pic>
      <p:pic>
        <p:nvPicPr>
          <p:cNvPr id="8" name="Google Shape;8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1222" y="4234915"/>
            <a:ext cx="897517" cy="478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83567" y="4211653"/>
            <a:ext cx="524638" cy="524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513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4"/>
          <p:cNvGrpSpPr/>
          <p:nvPr/>
        </p:nvGrpSpPr>
        <p:grpSpPr>
          <a:xfrm rot="2710772">
            <a:off x="-139639" y="-119584"/>
            <a:ext cx="3470768" cy="1688067"/>
            <a:chOff x="1047099" y="1958086"/>
            <a:chExt cx="3470768" cy="1688067"/>
          </a:xfrm>
        </p:grpSpPr>
        <p:sp>
          <p:nvSpPr>
            <p:cNvPr id="96" name="Google Shape;96;p14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4"/>
            <p:cNvSpPr/>
            <p:nvPr/>
          </p:nvSpPr>
          <p:spPr>
            <a:xfrm rot="18889228"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0944A1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sz="1200" b="1" dirty="0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" name="Google Shape;98;p14"/>
            <p:cNvSpPr txBox="1"/>
            <p:nvPr/>
          </p:nvSpPr>
          <p:spPr>
            <a:xfrm rot="18900000">
              <a:off x="1384064" y="1958086"/>
              <a:ext cx="313380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DIGILIB</a:t>
              </a:r>
              <a:endParaRPr sz="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" name="Google Shape;99;p14"/>
            <p:cNvSpPr txBox="1"/>
            <p:nvPr/>
          </p:nvSpPr>
          <p:spPr>
            <a:xfrm rot="18900000">
              <a:off x="2076955" y="3138733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8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1222" y="4234915"/>
            <a:ext cx="897517" cy="478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3567" y="4211653"/>
            <a:ext cx="524638" cy="524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389" y="993331"/>
            <a:ext cx="6905161" cy="388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0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Beberapa Aplikasi UMPalembang</a:t>
            </a:r>
            <a:endParaRPr dirty="0"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grpSp>
        <p:nvGrpSpPr>
          <p:cNvPr id="95" name="Google Shape;95;p14"/>
          <p:cNvGrpSpPr/>
          <p:nvPr/>
        </p:nvGrpSpPr>
        <p:grpSpPr>
          <a:xfrm>
            <a:off x="311711" y="1298250"/>
            <a:ext cx="2726286" cy="2547000"/>
            <a:chOff x="1293736" y="1258050"/>
            <a:chExt cx="2726286" cy="2547000"/>
          </a:xfrm>
        </p:grpSpPr>
        <p:sp>
          <p:nvSpPr>
            <p:cNvPr id="96" name="Google Shape;96;p14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0944A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200" b="1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" name="Google Shape;98;p14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Website Institusi</a:t>
              </a:r>
              <a:endParaRPr sz="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" name="Google Shape;99;p14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0" name="Google Shape;100;p14"/>
          <p:cNvGrpSpPr/>
          <p:nvPr/>
        </p:nvGrpSpPr>
        <p:grpSpPr>
          <a:xfrm>
            <a:off x="1845708" y="1298250"/>
            <a:ext cx="2726286" cy="2547000"/>
            <a:chOff x="3203958" y="1258050"/>
            <a:chExt cx="2726286" cy="2547000"/>
          </a:xfrm>
        </p:grpSpPr>
        <p:sp>
          <p:nvSpPr>
            <p:cNvPr id="101" name="Google Shape;101;p14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0D5DD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200" b="1">
                <a:solidFill>
                  <a:srgbClr val="0D5D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" name="Google Shape;103;p14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Repository Institusi</a:t>
              </a:r>
              <a:endParaRPr sz="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" name="Google Shape;104;p14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5" name="Google Shape;105;p14"/>
          <p:cNvGrpSpPr/>
          <p:nvPr/>
        </p:nvGrpSpPr>
        <p:grpSpPr>
          <a:xfrm>
            <a:off x="3524939" y="1298250"/>
            <a:ext cx="2726286" cy="2547000"/>
            <a:chOff x="5123977" y="1258050"/>
            <a:chExt cx="2726286" cy="2547000"/>
          </a:xfrm>
        </p:grpSpPr>
        <p:sp>
          <p:nvSpPr>
            <p:cNvPr id="106" name="Google Shape;106;p14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307BF3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200" b="1">
                <a:solidFill>
                  <a:srgbClr val="307BF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8" name="Google Shape;108;p14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E-Learning</a:t>
              </a:r>
              <a:endParaRPr sz="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" name="Google Shape;109;p14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0" name="Google Shape;110;p14"/>
          <p:cNvGrpSpPr/>
          <p:nvPr/>
        </p:nvGrpSpPr>
        <p:grpSpPr>
          <a:xfrm>
            <a:off x="5223377" y="1298250"/>
            <a:ext cx="2726286" cy="2547000"/>
            <a:chOff x="5123977" y="1258050"/>
            <a:chExt cx="2726286" cy="2547000"/>
          </a:xfrm>
        </p:grpSpPr>
        <p:sp>
          <p:nvSpPr>
            <p:cNvPr id="111" name="Google Shape;111;p14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307BF3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1200" b="1">
                <a:solidFill>
                  <a:srgbClr val="307BF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" name="Google Shape;113;p14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SIMSDM / PENMARU</a:t>
              </a:r>
              <a:endParaRPr sz="10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4" name="Google Shape;114;p14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5" name="Google Shape;115;p14"/>
          <p:cNvGrpSpPr/>
          <p:nvPr/>
        </p:nvGrpSpPr>
        <p:grpSpPr>
          <a:xfrm>
            <a:off x="6738177" y="1371100"/>
            <a:ext cx="2726286" cy="2547000"/>
            <a:chOff x="5123977" y="1258050"/>
            <a:chExt cx="2726286" cy="2547000"/>
          </a:xfrm>
        </p:grpSpPr>
        <p:sp>
          <p:nvSpPr>
            <p:cNvPr id="116" name="Google Shape;116;p14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307BF3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sz="1200" b="1">
                <a:solidFill>
                  <a:srgbClr val="307BF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8" name="Google Shape;118;p14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Digital Library</a:t>
              </a:r>
              <a:endParaRPr sz="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9" name="Google Shape;119;p14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29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1222" y="4234915"/>
            <a:ext cx="897517" cy="478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3567" y="4211653"/>
            <a:ext cx="524638" cy="524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"/>
          <p:cNvSpPr txBox="1">
            <a:spLocks noGrp="1"/>
          </p:cNvSpPr>
          <p:nvPr>
            <p:ph type="title"/>
          </p:nvPr>
        </p:nvSpPr>
        <p:spPr>
          <a:xfrm>
            <a:off x="312615" y="21253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5" name="Google Shape;125;p15"/>
          <p:cNvGrpSpPr/>
          <p:nvPr/>
        </p:nvGrpSpPr>
        <p:grpSpPr>
          <a:xfrm>
            <a:off x="-440219" y="1254024"/>
            <a:ext cx="4307432" cy="924600"/>
            <a:chOff x="-440219" y="1254024"/>
            <a:chExt cx="4307432" cy="924600"/>
          </a:xfrm>
        </p:grpSpPr>
        <p:cxnSp>
          <p:nvCxnSpPr>
            <p:cNvPr id="126" name="Google Shape;126;p15"/>
            <p:cNvCxnSpPr/>
            <p:nvPr/>
          </p:nvCxnSpPr>
          <p:spPr>
            <a:xfrm rot="10800000">
              <a:off x="2642013" y="1654113"/>
              <a:ext cx="1225200" cy="0"/>
            </a:xfrm>
            <a:prstGeom prst="straightConnector1">
              <a:avLst/>
            </a:prstGeom>
            <a:noFill/>
            <a:ln w="9525" cap="flat" cmpd="sng">
              <a:solidFill>
                <a:srgbClr val="307BF3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127" name="Google Shape;127;p15"/>
            <p:cNvSpPr txBox="1"/>
            <p:nvPr/>
          </p:nvSpPr>
          <p:spPr>
            <a:xfrm>
              <a:off x="-440219" y="1254024"/>
              <a:ext cx="3118800" cy="9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latin typeface="Roboto"/>
                  <a:ea typeface="Roboto"/>
                  <a:cs typeface="Roboto"/>
                  <a:sym typeface="Roboto"/>
                </a:rPr>
                <a:t>Website Institusi (Fakultas / Prodi)</a:t>
              </a: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dirty="0">
                  <a:latin typeface="Roboto"/>
                  <a:ea typeface="Roboto"/>
                  <a:cs typeface="Roboto"/>
                  <a:sym typeface="Roboto"/>
                </a:rPr>
                <a:t>Optimaslisasi Search Engine</a:t>
              </a:r>
              <a:endParaRPr sz="8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en" sz="800" dirty="0">
                  <a:latin typeface="Roboto"/>
                  <a:ea typeface="Roboto"/>
                  <a:cs typeface="Roboto"/>
                  <a:sym typeface="Roboto"/>
                </a:rPr>
                <a:t>Index Google.</a:t>
              </a: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8" name="Google Shape;128;p15"/>
          <p:cNvGrpSpPr/>
          <p:nvPr/>
        </p:nvGrpSpPr>
        <p:grpSpPr>
          <a:xfrm>
            <a:off x="-102977" y="2646125"/>
            <a:ext cx="3674915" cy="924600"/>
            <a:chOff x="-102977" y="2646125"/>
            <a:chExt cx="3674915" cy="924600"/>
          </a:xfrm>
        </p:grpSpPr>
        <p:cxnSp>
          <p:nvCxnSpPr>
            <p:cNvPr id="129" name="Google Shape;129;p15"/>
            <p:cNvCxnSpPr/>
            <p:nvPr/>
          </p:nvCxnSpPr>
          <p:spPr>
            <a:xfrm rot="10800000">
              <a:off x="2641938" y="3108425"/>
              <a:ext cx="930000" cy="0"/>
            </a:xfrm>
            <a:prstGeom prst="straightConnector1">
              <a:avLst/>
            </a:prstGeom>
            <a:noFill/>
            <a:ln w="9525" cap="flat" cmpd="sng">
              <a:solidFill>
                <a:srgbClr val="0E65F0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130" name="Google Shape;130;p15"/>
            <p:cNvSpPr txBox="1"/>
            <p:nvPr/>
          </p:nvSpPr>
          <p:spPr>
            <a:xfrm>
              <a:off x="-102977" y="2646125"/>
              <a:ext cx="2535900" cy="9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latin typeface="Roboto"/>
                  <a:ea typeface="Roboto"/>
                  <a:cs typeface="Roboto"/>
                  <a:sym typeface="Roboto"/>
                </a:rPr>
                <a:t>Repository</a:t>
              </a: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dirty="0">
                  <a:latin typeface="Roboto"/>
                  <a:ea typeface="Roboto"/>
                  <a:cs typeface="Roboto"/>
                  <a:sym typeface="Roboto"/>
                </a:rPr>
                <a:t>Google Scholars</a:t>
              </a:r>
              <a:endParaRPr sz="8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en" sz="800" dirty="0">
                  <a:latin typeface="Roboto"/>
                  <a:ea typeface="Roboto"/>
                  <a:cs typeface="Roboto"/>
                  <a:sym typeface="Roboto"/>
                </a:rPr>
                <a:t>Peringkat Webometric</a:t>
              </a:r>
              <a:endParaRPr sz="8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en" sz="800" dirty="0">
                  <a:latin typeface="Roboto"/>
                  <a:ea typeface="Roboto"/>
                  <a:cs typeface="Roboto"/>
                  <a:sym typeface="Roboto"/>
                </a:rPr>
                <a:t>RAMA (Repository Tugas Akhir Mahasiswa).</a:t>
              </a: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1" name="Google Shape;131;p15"/>
          <p:cNvGrpSpPr/>
          <p:nvPr/>
        </p:nvGrpSpPr>
        <p:grpSpPr>
          <a:xfrm>
            <a:off x="4657738" y="3237950"/>
            <a:ext cx="4102150" cy="924600"/>
            <a:chOff x="4657738" y="3237950"/>
            <a:chExt cx="4102150" cy="924600"/>
          </a:xfrm>
        </p:grpSpPr>
        <p:cxnSp>
          <p:nvCxnSpPr>
            <p:cNvPr id="132" name="Google Shape;132;p15"/>
            <p:cNvCxnSpPr/>
            <p:nvPr/>
          </p:nvCxnSpPr>
          <p:spPr>
            <a:xfrm>
              <a:off x="4657738" y="3854000"/>
              <a:ext cx="1838700" cy="0"/>
            </a:xfrm>
            <a:prstGeom prst="straightConnector1">
              <a:avLst/>
            </a:prstGeom>
            <a:noFill/>
            <a:ln w="9525" cap="flat" cmpd="sng">
              <a:solidFill>
                <a:srgbClr val="0D5DDF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133" name="Google Shape;133;p15"/>
            <p:cNvSpPr txBox="1"/>
            <p:nvPr/>
          </p:nvSpPr>
          <p:spPr>
            <a:xfrm>
              <a:off x="6635888" y="3237950"/>
              <a:ext cx="2124000" cy="9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latin typeface="Roboto"/>
                  <a:ea typeface="Roboto"/>
                  <a:cs typeface="Roboto"/>
                  <a:sym typeface="Roboto"/>
                </a:rPr>
                <a:t>E-Learning</a:t>
              </a: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dirty="0">
                  <a:latin typeface="Roboto"/>
                  <a:ea typeface="Roboto"/>
                  <a:cs typeface="Roboto"/>
                  <a:sym typeface="Roboto"/>
                </a:rPr>
                <a:t>Fitur terbaru.</a:t>
              </a:r>
              <a:endParaRPr sz="8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en" sz="800" dirty="0">
                  <a:latin typeface="Roboto"/>
                  <a:ea typeface="Roboto"/>
                  <a:cs typeface="Roboto"/>
                  <a:sym typeface="Roboto"/>
                </a:rPr>
                <a:t>SPADA</a:t>
              </a:r>
              <a:endParaRPr sz="8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4" name="Google Shape;134;p15"/>
          <p:cNvGrpSpPr/>
          <p:nvPr/>
        </p:nvGrpSpPr>
        <p:grpSpPr>
          <a:xfrm>
            <a:off x="5209838" y="1254024"/>
            <a:ext cx="3475402" cy="924600"/>
            <a:chOff x="5209838" y="1254024"/>
            <a:chExt cx="3475402" cy="924600"/>
          </a:xfrm>
        </p:grpSpPr>
        <p:sp>
          <p:nvSpPr>
            <p:cNvPr id="135" name="Google Shape;135;p15"/>
            <p:cNvSpPr txBox="1"/>
            <p:nvPr/>
          </p:nvSpPr>
          <p:spPr>
            <a:xfrm>
              <a:off x="6561240" y="1254024"/>
              <a:ext cx="2124000" cy="9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latin typeface="Roboto"/>
                  <a:ea typeface="Roboto"/>
                  <a:cs typeface="Roboto"/>
                  <a:sym typeface="Roboto"/>
                </a:rPr>
                <a:t>Digital Library </a:t>
              </a: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dirty="0">
                  <a:latin typeface="Roboto"/>
                  <a:ea typeface="Roboto"/>
                  <a:cs typeface="Roboto"/>
                  <a:sym typeface="Roboto"/>
                </a:rPr>
                <a:t>Online Public </a:t>
              </a:r>
              <a:r>
                <a:rPr lang="en" sz="800" dirty="0" smtClean="0">
                  <a:latin typeface="Roboto"/>
                  <a:ea typeface="Roboto"/>
                  <a:cs typeface="Roboto"/>
                  <a:sym typeface="Roboto"/>
                </a:rPr>
                <a:t>Catalog</a:t>
              </a:r>
              <a:r>
                <a:rPr lang="en" sz="8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lang="en" sz="800" dirty="0" smtClean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dirty="0" smtClean="0">
                  <a:latin typeface="Roboto"/>
                  <a:ea typeface="Roboto"/>
                  <a:cs typeface="Roboto"/>
                  <a:sym typeface="Roboto"/>
                </a:rPr>
                <a:t>Android App</a:t>
              </a:r>
              <a:endParaRPr lang="en"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36" name="Google Shape;136;p15"/>
            <p:cNvCxnSpPr/>
            <p:nvPr/>
          </p:nvCxnSpPr>
          <p:spPr>
            <a:xfrm>
              <a:off x="5209838" y="1654113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0944A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137" name="Google Shape;137;p15"/>
          <p:cNvGrpSpPr/>
          <p:nvPr/>
        </p:nvGrpSpPr>
        <p:grpSpPr>
          <a:xfrm>
            <a:off x="5610288" y="2313350"/>
            <a:ext cx="3149600" cy="924600"/>
            <a:chOff x="5610288" y="2313350"/>
            <a:chExt cx="3149600" cy="924600"/>
          </a:xfrm>
        </p:grpSpPr>
        <p:cxnSp>
          <p:nvCxnSpPr>
            <p:cNvPr id="138" name="Google Shape;138;p15"/>
            <p:cNvCxnSpPr/>
            <p:nvPr/>
          </p:nvCxnSpPr>
          <p:spPr>
            <a:xfrm>
              <a:off x="5610288" y="2775650"/>
              <a:ext cx="886200" cy="0"/>
            </a:xfrm>
            <a:prstGeom prst="straightConnector1">
              <a:avLst/>
            </a:prstGeom>
            <a:noFill/>
            <a:ln w="9525" cap="flat" cmpd="sng">
              <a:solidFill>
                <a:srgbClr val="0C58D3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139" name="Google Shape;139;p15"/>
            <p:cNvSpPr txBox="1"/>
            <p:nvPr/>
          </p:nvSpPr>
          <p:spPr>
            <a:xfrm>
              <a:off x="6635888" y="2313350"/>
              <a:ext cx="2124000" cy="9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latin typeface="Roboto"/>
                  <a:ea typeface="Roboto"/>
                  <a:cs typeface="Roboto"/>
                  <a:sym typeface="Roboto"/>
                </a:rPr>
                <a:t>SIMSDM, </a:t>
              </a:r>
              <a:r>
                <a:rPr lang="en" sz="1200" b="1" dirty="0" smtClean="0">
                  <a:latin typeface="Roboto"/>
                  <a:ea typeface="Roboto"/>
                  <a:cs typeface="Roboto"/>
                  <a:sym typeface="Roboto"/>
                </a:rPr>
                <a:t>SIMAKAD</a:t>
              </a:r>
              <a:endParaRPr sz="12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 dirty="0">
                  <a:latin typeface="Roboto"/>
                  <a:ea typeface="Roboto"/>
                  <a:cs typeface="Roboto"/>
                  <a:sym typeface="Roboto"/>
                </a:rPr>
                <a:t>PENMARU host-to-host</a:t>
              </a: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0" name="Google Shape;140;p15"/>
          <p:cNvGrpSpPr/>
          <p:nvPr/>
        </p:nvGrpSpPr>
        <p:grpSpPr>
          <a:xfrm>
            <a:off x="2601236" y="654951"/>
            <a:ext cx="3922200" cy="3915924"/>
            <a:chOff x="2610905" y="610653"/>
            <a:chExt cx="3922200" cy="3922200"/>
          </a:xfrm>
        </p:grpSpPr>
        <p:sp>
          <p:nvSpPr>
            <p:cNvPr id="141" name="Google Shape;141;p15"/>
            <p:cNvSpPr/>
            <p:nvPr/>
          </p:nvSpPr>
          <p:spPr>
            <a:xfrm rot="-4980021">
              <a:off x="3204123" y="1186472"/>
              <a:ext cx="2771960" cy="2771960"/>
            </a:xfrm>
            <a:prstGeom prst="blockArc">
              <a:avLst>
                <a:gd name="adj1" fmla="val 12602522"/>
                <a:gd name="adj2" fmla="val 16867657"/>
                <a:gd name="adj3" fmla="val 20844"/>
              </a:avLst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5"/>
            <p:cNvSpPr/>
            <p:nvPr/>
          </p:nvSpPr>
          <p:spPr>
            <a:xfrm rot="7920309">
              <a:off x="3183402" y="1183149"/>
              <a:ext cx="2777207" cy="2777207"/>
            </a:xfrm>
            <a:prstGeom prst="blockArc">
              <a:avLst>
                <a:gd name="adj1" fmla="val 12602522"/>
                <a:gd name="adj2" fmla="val 16867657"/>
                <a:gd name="adj3" fmla="val 20844"/>
              </a:avLst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5"/>
            <p:cNvSpPr/>
            <p:nvPr/>
          </p:nvSpPr>
          <p:spPr>
            <a:xfrm rot="3600063">
              <a:off x="3186335" y="1195681"/>
              <a:ext cx="2777488" cy="2777488"/>
            </a:xfrm>
            <a:prstGeom prst="blockArc">
              <a:avLst>
                <a:gd name="adj1" fmla="val 12602522"/>
                <a:gd name="adj2" fmla="val 16867657"/>
                <a:gd name="adj3" fmla="val 20844"/>
              </a:avLst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5"/>
            <p:cNvSpPr/>
            <p:nvPr/>
          </p:nvSpPr>
          <p:spPr>
            <a:xfrm rot="4024705">
              <a:off x="5326681" y="1940898"/>
              <a:ext cx="578477" cy="57914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0C58D3"/>
            </a:solidFill>
            <a:ln>
              <a:noFill/>
            </a:ln>
            <a:effectLst>
              <a:outerShdw blurRad="142875" algn="bl" rotWithShape="0">
                <a:srgbClr val="000000">
                  <a:alpha val="4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 rot="-6816027">
              <a:off x="5326729" y="1940918"/>
              <a:ext cx="578485" cy="579035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5"/>
            <p:cNvSpPr/>
            <p:nvPr/>
          </p:nvSpPr>
          <p:spPr>
            <a:xfrm rot="-9359762">
              <a:off x="3193941" y="1176205"/>
              <a:ext cx="2777287" cy="2777287"/>
            </a:xfrm>
            <a:prstGeom prst="blockArc">
              <a:avLst>
                <a:gd name="adj1" fmla="val 12602522"/>
                <a:gd name="adj2" fmla="val 16867657"/>
                <a:gd name="adj3" fmla="val 20844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5"/>
            <p:cNvSpPr/>
            <p:nvPr/>
          </p:nvSpPr>
          <p:spPr>
            <a:xfrm rot="-8936366">
              <a:off x="3659126" y="3173505"/>
              <a:ext cx="578551" cy="578963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0E65F0"/>
            </a:solidFill>
            <a:ln>
              <a:noFill/>
            </a:ln>
            <a:effectLst>
              <a:outerShdw blurRad="142875" algn="bl" rotWithShape="0">
                <a:srgbClr val="000000">
                  <a:alpha val="4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5"/>
            <p:cNvSpPr/>
            <p:nvPr/>
          </p:nvSpPr>
          <p:spPr>
            <a:xfrm rot="1824498">
              <a:off x="3659375" y="3173497"/>
              <a:ext cx="578475" cy="578885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5"/>
            <p:cNvSpPr/>
            <p:nvPr/>
          </p:nvSpPr>
          <p:spPr>
            <a:xfrm rot="-600092">
              <a:off x="3198852" y="1195456"/>
              <a:ext cx="2777611" cy="2777611"/>
            </a:xfrm>
            <a:prstGeom prst="blockArc">
              <a:avLst>
                <a:gd name="adj1" fmla="val 12513247"/>
                <a:gd name="adj2" fmla="val 16867657"/>
                <a:gd name="adj3" fmla="val 20844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 rot="-176551">
              <a:off x="4312105" y="1195442"/>
              <a:ext cx="578563" cy="579162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0944A1"/>
            </a:solidFill>
            <a:ln>
              <a:noFill/>
            </a:ln>
            <a:effectLst>
              <a:outerShdw blurRad="142875" algn="bl" rotWithShape="0">
                <a:srgbClr val="000000">
                  <a:alpha val="4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 rot="10584085">
              <a:off x="4312088" y="1195622"/>
              <a:ext cx="578340" cy="578939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 rot="8344778">
              <a:off x="4940929" y="3162886"/>
              <a:ext cx="578465" cy="578888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0D5DDF"/>
            </a:solidFill>
            <a:ln>
              <a:noFill/>
            </a:ln>
            <a:effectLst>
              <a:outerShdw blurRad="142875" algn="bl" rotWithShape="0">
                <a:srgbClr val="000000">
                  <a:alpha val="4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 rot="-2495643">
              <a:off x="4941000" y="3162728"/>
              <a:ext cx="578445" cy="579093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 rot="-4556960">
              <a:off x="3257335" y="1939059"/>
              <a:ext cx="578302" cy="57895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307BF3"/>
            </a:solidFill>
            <a:ln>
              <a:noFill/>
            </a:ln>
            <a:effectLst>
              <a:outerShdw blurRad="142875" algn="bl" rotWithShape="0">
                <a:srgbClr val="000000">
                  <a:alpha val="4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 rot="6204541">
              <a:off x="3257468" y="1938977"/>
              <a:ext cx="578264" cy="578917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5"/>
            <p:cNvSpPr txBox="1"/>
            <p:nvPr/>
          </p:nvSpPr>
          <p:spPr>
            <a:xfrm>
              <a:off x="4341900" y="1271896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05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7" name="Google Shape;157;p15"/>
            <p:cNvSpPr txBox="1"/>
            <p:nvPr/>
          </p:nvSpPr>
          <p:spPr>
            <a:xfrm>
              <a:off x="3274219" y="2018364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8" name="Google Shape;158;p15"/>
            <p:cNvSpPr txBox="1"/>
            <p:nvPr/>
          </p:nvSpPr>
          <p:spPr>
            <a:xfrm>
              <a:off x="3685317" y="3247321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9" name="Google Shape;159;p15"/>
            <p:cNvSpPr txBox="1"/>
            <p:nvPr/>
          </p:nvSpPr>
          <p:spPr>
            <a:xfrm>
              <a:off x="4955323" y="3247321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0" name="Google Shape;160;p15"/>
            <p:cNvSpPr txBox="1"/>
            <p:nvPr/>
          </p:nvSpPr>
          <p:spPr>
            <a:xfrm>
              <a:off x="5364737" y="2018364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04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39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1222" y="4234915"/>
            <a:ext cx="897517" cy="478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3567" y="4211653"/>
            <a:ext cx="524638" cy="524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4"/>
          <p:cNvGrpSpPr/>
          <p:nvPr/>
        </p:nvGrpSpPr>
        <p:grpSpPr>
          <a:xfrm rot="2710772">
            <a:off x="-139639" y="-119584"/>
            <a:ext cx="3470768" cy="1688067"/>
            <a:chOff x="1047099" y="1958086"/>
            <a:chExt cx="3470768" cy="1688067"/>
          </a:xfrm>
        </p:grpSpPr>
        <p:sp>
          <p:nvSpPr>
            <p:cNvPr id="96" name="Google Shape;96;p14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4"/>
            <p:cNvSpPr/>
            <p:nvPr/>
          </p:nvSpPr>
          <p:spPr>
            <a:xfrm rot="18889228"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0944A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200" b="1" dirty="0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" name="Google Shape;98;p14"/>
            <p:cNvSpPr txBox="1"/>
            <p:nvPr/>
          </p:nvSpPr>
          <p:spPr>
            <a:xfrm rot="18900000">
              <a:off x="1384064" y="1958086"/>
              <a:ext cx="313380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Website </a:t>
              </a:r>
              <a:r>
                <a:rPr lang="en" sz="12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Institusi (Fakultas / Prodi)</a:t>
              </a:r>
              <a:endParaRPr sz="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" name="Google Shape;99;p14"/>
            <p:cNvSpPr txBox="1"/>
            <p:nvPr/>
          </p:nvSpPr>
          <p:spPr>
            <a:xfrm rot="18900000">
              <a:off x="2076955" y="3138733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30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1222" y="4234915"/>
            <a:ext cx="897517" cy="478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3567" y="4211653"/>
            <a:ext cx="524638" cy="524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105" y="1258010"/>
            <a:ext cx="4411674" cy="358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6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4"/>
          <p:cNvGrpSpPr/>
          <p:nvPr/>
        </p:nvGrpSpPr>
        <p:grpSpPr>
          <a:xfrm rot="2710772">
            <a:off x="-139639" y="-119584"/>
            <a:ext cx="3470768" cy="1688067"/>
            <a:chOff x="1047099" y="1958086"/>
            <a:chExt cx="3470768" cy="1688067"/>
          </a:xfrm>
        </p:grpSpPr>
        <p:sp>
          <p:nvSpPr>
            <p:cNvPr id="96" name="Google Shape;96;p14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4"/>
            <p:cNvSpPr/>
            <p:nvPr/>
          </p:nvSpPr>
          <p:spPr>
            <a:xfrm rot="18889228"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0944A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200" b="1" dirty="0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" name="Google Shape;98;p14"/>
            <p:cNvSpPr txBox="1"/>
            <p:nvPr/>
          </p:nvSpPr>
          <p:spPr>
            <a:xfrm rot="18900000">
              <a:off x="1384064" y="1958086"/>
              <a:ext cx="313380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Website </a:t>
              </a:r>
              <a:r>
                <a:rPr lang="en" sz="12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Institusi (Fakultas / Prodi)</a:t>
              </a:r>
              <a:endParaRPr sz="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" name="Google Shape;99;p14"/>
            <p:cNvSpPr txBox="1"/>
            <p:nvPr/>
          </p:nvSpPr>
          <p:spPr>
            <a:xfrm rot="18900000">
              <a:off x="2076955" y="3138733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30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1222" y="4234915"/>
            <a:ext cx="897517" cy="478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3567" y="4211653"/>
            <a:ext cx="524638" cy="524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073" y="987136"/>
            <a:ext cx="6835477" cy="384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1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4"/>
          <p:cNvGrpSpPr/>
          <p:nvPr/>
        </p:nvGrpSpPr>
        <p:grpSpPr>
          <a:xfrm rot="2710772">
            <a:off x="-139639" y="-119584"/>
            <a:ext cx="3470768" cy="1688067"/>
            <a:chOff x="1047099" y="1958086"/>
            <a:chExt cx="3470768" cy="1688067"/>
          </a:xfrm>
        </p:grpSpPr>
        <p:sp>
          <p:nvSpPr>
            <p:cNvPr id="96" name="Google Shape;96;p14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4"/>
            <p:cNvSpPr/>
            <p:nvPr/>
          </p:nvSpPr>
          <p:spPr>
            <a:xfrm rot="18889228"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0944A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200" b="1" dirty="0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" name="Google Shape;98;p14"/>
            <p:cNvSpPr txBox="1"/>
            <p:nvPr/>
          </p:nvSpPr>
          <p:spPr>
            <a:xfrm rot="18900000">
              <a:off x="1384064" y="1958086"/>
              <a:ext cx="313380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Website </a:t>
              </a:r>
              <a:r>
                <a:rPr lang="en" sz="12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Institusi (Fakultas / Prodi)</a:t>
              </a:r>
              <a:endParaRPr sz="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" name="Google Shape;99;p14"/>
            <p:cNvSpPr txBox="1"/>
            <p:nvPr/>
          </p:nvSpPr>
          <p:spPr>
            <a:xfrm rot="18900000">
              <a:off x="2076955" y="3138733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30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1222" y="4234915"/>
            <a:ext cx="897517" cy="478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3567" y="4211653"/>
            <a:ext cx="524638" cy="524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53" y="924791"/>
            <a:ext cx="6959597" cy="391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0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4"/>
          <p:cNvGrpSpPr/>
          <p:nvPr/>
        </p:nvGrpSpPr>
        <p:grpSpPr>
          <a:xfrm rot="2710772">
            <a:off x="-139639" y="-119584"/>
            <a:ext cx="3470768" cy="1688067"/>
            <a:chOff x="1047099" y="1958086"/>
            <a:chExt cx="3470768" cy="1688067"/>
          </a:xfrm>
        </p:grpSpPr>
        <p:sp>
          <p:nvSpPr>
            <p:cNvPr id="96" name="Google Shape;96;p14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4"/>
            <p:cNvSpPr/>
            <p:nvPr/>
          </p:nvSpPr>
          <p:spPr>
            <a:xfrm rot="18889228"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0944A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200" b="1" dirty="0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" name="Google Shape;98;p14"/>
            <p:cNvSpPr txBox="1"/>
            <p:nvPr/>
          </p:nvSpPr>
          <p:spPr>
            <a:xfrm rot="18900000">
              <a:off x="1384064" y="1958086"/>
              <a:ext cx="313380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Website </a:t>
              </a:r>
              <a:r>
                <a:rPr lang="en" sz="12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Institusi (Fakultas / Prodi)</a:t>
              </a:r>
              <a:endParaRPr sz="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" name="Google Shape;99;p14"/>
            <p:cNvSpPr txBox="1"/>
            <p:nvPr/>
          </p:nvSpPr>
          <p:spPr>
            <a:xfrm rot="18900000">
              <a:off x="2076955" y="3138733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30" name="Google Shape;8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1222" y="4234915"/>
            <a:ext cx="897517" cy="478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8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83567" y="4211653"/>
            <a:ext cx="524638" cy="52463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559626"/>
              </p:ext>
            </p:extLst>
          </p:nvPr>
        </p:nvGraphicFramePr>
        <p:xfrm>
          <a:off x="7030735" y="2741299"/>
          <a:ext cx="2338678" cy="982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ckager Shell Object" showAsIcon="1" r:id="rId6" imgW="1042200" imgH="437760" progId="Package">
                  <p:embed/>
                </p:oleObj>
              </mc:Choice>
              <mc:Fallback>
                <p:oleObj name="Packager Shell Object" showAsIcon="1" r:id="rId6" imgW="10422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30735" y="2741299"/>
                        <a:ext cx="2338678" cy="982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188" y="1049482"/>
            <a:ext cx="6881547" cy="3868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/>
          <a:srcRect l="27541" t="20052" r="13665" b="45016"/>
          <a:stretch/>
        </p:blipFill>
        <p:spPr>
          <a:xfrm>
            <a:off x="874481" y="2519321"/>
            <a:ext cx="5398406" cy="180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4"/>
          <p:cNvGrpSpPr/>
          <p:nvPr/>
        </p:nvGrpSpPr>
        <p:grpSpPr>
          <a:xfrm rot="2710772">
            <a:off x="-139639" y="-119584"/>
            <a:ext cx="3470768" cy="1688067"/>
            <a:chOff x="1047099" y="1958086"/>
            <a:chExt cx="3470768" cy="1688067"/>
          </a:xfrm>
        </p:grpSpPr>
        <p:sp>
          <p:nvSpPr>
            <p:cNvPr id="96" name="Google Shape;96;p14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4"/>
            <p:cNvSpPr/>
            <p:nvPr/>
          </p:nvSpPr>
          <p:spPr>
            <a:xfrm rot="18889228"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0944A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200" b="1" dirty="0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" name="Google Shape;98;p14"/>
            <p:cNvSpPr txBox="1"/>
            <p:nvPr/>
          </p:nvSpPr>
          <p:spPr>
            <a:xfrm rot="18900000">
              <a:off x="1384064" y="1958086"/>
              <a:ext cx="313380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Repository</a:t>
              </a:r>
              <a:endParaRPr sz="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" name="Google Shape;99;p14"/>
            <p:cNvSpPr txBox="1"/>
            <p:nvPr/>
          </p:nvSpPr>
          <p:spPr>
            <a:xfrm rot="18900000">
              <a:off x="2076955" y="3138733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1222" y="4234915"/>
            <a:ext cx="897517" cy="478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3567" y="4211653"/>
            <a:ext cx="524638" cy="524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713" y="1039091"/>
            <a:ext cx="6815107" cy="383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1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4"/>
          <p:cNvGrpSpPr/>
          <p:nvPr/>
        </p:nvGrpSpPr>
        <p:grpSpPr>
          <a:xfrm rot="2710772">
            <a:off x="-139639" y="-119584"/>
            <a:ext cx="3470768" cy="1688067"/>
            <a:chOff x="1047099" y="1958086"/>
            <a:chExt cx="3470768" cy="1688067"/>
          </a:xfrm>
        </p:grpSpPr>
        <p:sp>
          <p:nvSpPr>
            <p:cNvPr id="96" name="Google Shape;96;p14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4"/>
            <p:cNvSpPr/>
            <p:nvPr/>
          </p:nvSpPr>
          <p:spPr>
            <a:xfrm rot="18889228"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0944A1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200" b="1" dirty="0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" name="Google Shape;98;p14"/>
            <p:cNvSpPr txBox="1"/>
            <p:nvPr/>
          </p:nvSpPr>
          <p:spPr>
            <a:xfrm rot="18900000">
              <a:off x="1384064" y="1958086"/>
              <a:ext cx="313380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Elearning</a:t>
              </a:r>
              <a:endParaRPr sz="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" name="Google Shape;99;p14"/>
            <p:cNvSpPr txBox="1"/>
            <p:nvPr/>
          </p:nvSpPr>
          <p:spPr>
            <a:xfrm rot="18900000">
              <a:off x="2076955" y="3138733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1222" y="4234915"/>
            <a:ext cx="897517" cy="478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3567" y="4211653"/>
            <a:ext cx="524638" cy="524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30" y="909889"/>
            <a:ext cx="7036570" cy="395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120</Words>
  <Application>Microsoft Office PowerPoint</Application>
  <PresentationFormat>On-screen Show (16:9)</PresentationFormat>
  <Paragraphs>57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Roboto</vt:lpstr>
      <vt:lpstr>Arial</vt:lpstr>
      <vt:lpstr>Palatino Linotype</vt:lpstr>
      <vt:lpstr>Geometric</vt:lpstr>
      <vt:lpstr>Package</vt:lpstr>
      <vt:lpstr>Optimalisasi Pemanfaatan Aplikasi Web UMPalembang</vt:lpstr>
      <vt:lpstr>Beberapa Aplikasi UMPalembang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Optimalisasi Pemanfaatan Aplikasi web UMPalembang</dc:title>
  <cp:lastModifiedBy>Sayfudin UMP</cp:lastModifiedBy>
  <cp:revision>18</cp:revision>
  <dcterms:modified xsi:type="dcterms:W3CDTF">2021-11-20T05:30:41Z</dcterms:modified>
</cp:coreProperties>
</file>